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7" r:id="rId7"/>
    <p:sldId id="268" r:id="rId8"/>
    <p:sldId id="272" r:id="rId9"/>
    <p:sldId id="273" r:id="rId10"/>
    <p:sldId id="270" r:id="rId11"/>
    <p:sldId id="264" r:id="rId12"/>
    <p:sldId id="265" r:id="rId13"/>
    <p:sldId id="266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ing Microsoft Graph Applications" id="{7E829F76-CD83-44A3-B3F7-007301260BD8}">
          <p14:sldIdLst>
            <p14:sldId id="256"/>
            <p14:sldId id="257"/>
          </p14:sldIdLst>
        </p14:section>
        <p14:section name="Build a JavaScript application using Microsoft Graph" id="{707339CA-F1D8-44A3-B7F7-BF1789967F57}">
          <p14:sldIdLst>
            <p14:sldId id="258"/>
            <p14:sldId id="259"/>
            <p14:sldId id="267"/>
            <p14:sldId id="268"/>
            <p14:sldId id="272"/>
            <p14:sldId id="273"/>
            <p14:sldId id="270"/>
          </p14:sldIdLst>
        </p14:section>
        <p14:section name="Untitled Section" id="{1B234A83-9678-423F-A9C3-F3000BED64BA}">
          <p14:sldIdLst/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7" autoAdjust="0"/>
    <p:restoredTop sz="77354" autoAdjust="0"/>
  </p:normalViewPr>
  <p:slideViewPr>
    <p:cSldViewPr snapToGrid="0">
      <p:cViewPr varScale="1">
        <p:scale>
          <a:sx n="84" d="100"/>
          <a:sy n="84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-3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8/28/2017 4:14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AD/microsoft-authentication-library-for-js/wik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4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4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6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3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https://github.com/AzureAD/microsoft-authentication-library-for-js for more information.</a:t>
            </a:r>
          </a:p>
          <a:p>
            <a:endParaRPr lang="en-US" dirty="0"/>
          </a:p>
          <a:p>
            <a:r>
              <a:rPr lang="en-US" dirty="0"/>
              <a:t>Note that msal.js is built for ES5, therefore enabling support of Internet Explorer 11. If you want to target Internet Explorer, you'll need to add a reference to promises </a:t>
            </a:r>
            <a:r>
              <a:rPr lang="en-US" dirty="0" err="1"/>
              <a:t>polyfill</a:t>
            </a:r>
            <a:r>
              <a:rPr lang="en-US" dirty="0"/>
              <a:t>. You might want to read more in the </a:t>
            </a:r>
            <a:r>
              <a:rPr lang="en-US" dirty="0">
                <a:hlinkClick r:id="rId3"/>
              </a:rPr>
              <a:t>FAQ</a:t>
            </a:r>
            <a:endParaRPr lang="en-US" dirty="0"/>
          </a:p>
          <a:p>
            <a:r>
              <a:rPr lang="en-US" dirty="0"/>
              <a:t>&lt;!-- IE support: add promises </a:t>
            </a:r>
            <a:r>
              <a:rPr lang="en-US" dirty="0" err="1"/>
              <a:t>polyfill</a:t>
            </a:r>
            <a:r>
              <a:rPr lang="en-US" dirty="0"/>
              <a:t> before msal.js --&gt; &lt;script </a:t>
            </a:r>
            <a:r>
              <a:rPr lang="en-US" dirty="0" err="1"/>
              <a:t>src</a:t>
            </a:r>
            <a:r>
              <a:rPr lang="en-US" dirty="0"/>
              <a:t>="https://cdnjs.cloudflare.com/ajax/libs/bluebird/3.3.4/bluebird.min.js" class="pre"&gt;&lt;/script&gt; &lt;script </a:t>
            </a:r>
            <a:r>
              <a:rPr lang="en-US" dirty="0" err="1"/>
              <a:t>src</a:t>
            </a:r>
            <a:r>
              <a:rPr lang="en-US" dirty="0"/>
              <a:t>="https://secure.aadcdn.microsoftonline-p.com/lib/0.1.1/</a:t>
            </a:r>
            <a:r>
              <a:rPr lang="en-US" dirty="0" err="1"/>
              <a:t>js</a:t>
            </a:r>
            <a:r>
              <a:rPr lang="en-US" dirty="0"/>
              <a:t>/msal.min.js"&gt;&lt;/script&gt;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1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JavaScript applications using the v2 endpoint work similarly</a:t>
            </a:r>
            <a:r>
              <a:rPr lang="en-US" baseline="0" dirty="0"/>
              <a:t> to other types of applications, but use a flow type called “implicit flow”.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access token is returned as part of the HTTP response.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MSAL library handles the hidden sign-in request upon expiration, this is transparent to the user.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65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4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1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7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29.png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.NET console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6078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 app that will automatically send status emails on behalf of the current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 communications and operations processes to avoid forgetting important emails.</a:t>
            </a:r>
          </a:p>
        </p:txBody>
      </p:sp>
    </p:spTree>
    <p:extLst>
      <p:ext uri="{BB962C8B-B14F-4D97-AF65-F5344CB8AC3E}">
        <p14:creationId xmlns:p14="http://schemas.microsoft.com/office/powerpoint/2010/main" val="12258518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93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JavaScript application using Microsoft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r>
              <a:rPr lang="en-US" dirty="0"/>
              <a:t>Obtaining Packages</a:t>
            </a:r>
          </a:p>
          <a:p>
            <a:r>
              <a:rPr lang="en-US" dirty="0"/>
              <a:t>Application experience</a:t>
            </a:r>
          </a:p>
          <a:p>
            <a:r>
              <a:rPr lang="en-US" dirty="0"/>
              <a:t>Overview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2650736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JavaScript application using Microsoft Graph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94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259214" y="4782956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180339" y="4782956"/>
            <a:ext cx="3690937" cy="1038746"/>
          </a:xfrm>
        </p:spPr>
        <p:txBody>
          <a:bodyPr/>
          <a:lstStyle/>
          <a:p>
            <a:r>
              <a:rPr lang="en-US" b="1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Enable the “Allow Implicit Flow” checkbox, and provide the redirect URL.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55" b="755"/>
          <a:stretch>
            <a:fillRect/>
          </a:stretch>
        </p:blipFill>
        <p:spPr>
          <a:xfrm>
            <a:off x="2259214" y="1925457"/>
            <a:ext cx="3690937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913" r="1913"/>
          <a:stretch>
            <a:fillRect/>
          </a:stretch>
        </p:blipFill>
        <p:spPr>
          <a:xfrm>
            <a:off x="6183513" y="1925457"/>
            <a:ext cx="3679825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87456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Package Installation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9136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NPM: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npm</a:t>
            </a:r>
            <a:r>
              <a:rPr lang="en-US" b="0" dirty="0">
                <a:solidFill>
                  <a:schemeClr val="tx1"/>
                </a:solidFill>
              </a:rPr>
              <a:t> install </a:t>
            </a:r>
            <a:r>
              <a:rPr lang="en-US" b="0" dirty="0" err="1">
                <a:solidFill>
                  <a:schemeClr val="tx1"/>
                </a:solidFill>
              </a:rPr>
              <a:t>msal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  <a:latin typeface="+mj-lt"/>
              </a:rPr>
              <a:t>CDN:</a:t>
            </a:r>
          </a:p>
          <a:p>
            <a:r>
              <a:rPr lang="en-US" dirty="0"/>
              <a:t>https://secure.aadcdn.microsoftonline-p.com/lib/0.1.1/js/msal.min.js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571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807913"/>
          </a:xfrm>
        </p:spPr>
        <p:txBody>
          <a:bodyPr/>
          <a:lstStyle/>
          <a:p>
            <a:r>
              <a:rPr lang="en-US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Navigate to http://localhost:8080 and click Connect, you are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69578"/>
          </a:xfrm>
        </p:spPr>
        <p:txBody>
          <a:bodyPr/>
          <a:lstStyle/>
          <a:p>
            <a:r>
              <a:rPr lang="en-US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 Clicking the button, an email is sent to the email address provided.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029" b="5029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703" b="1703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612" r="612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226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24D10-466E-475F-9889-0BA49027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93" y="1810880"/>
            <a:ext cx="780290" cy="7802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6FA41B-FBBB-4A0A-80BA-88DA8D585ED1}"/>
              </a:ext>
            </a:extLst>
          </p:cNvPr>
          <p:cNvCxnSpPr/>
          <p:nvPr/>
        </p:nvCxnSpPr>
        <p:spPr>
          <a:xfrm flipV="1">
            <a:off x="3319934" y="25120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75C486-885A-431A-897D-97829CE9800F}"/>
              </a:ext>
            </a:extLst>
          </p:cNvPr>
          <p:cNvCxnSpPr/>
          <p:nvPr/>
        </p:nvCxnSpPr>
        <p:spPr>
          <a:xfrm flipV="1">
            <a:off x="3472334" y="26644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8819-0D96-4BB2-B503-C54C0926682A}"/>
              </a:ext>
            </a:extLst>
          </p:cNvPr>
          <p:cNvSpPr txBox="1"/>
          <p:nvPr/>
        </p:nvSpPr>
        <p:spPr>
          <a:xfrm>
            <a:off x="2357426" y="2756205"/>
            <a:ext cx="175573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 in, get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16-4684-424B-AA32-46EC35882306}"/>
              </a:ext>
            </a:extLst>
          </p:cNvPr>
          <p:cNvSpPr txBox="1"/>
          <p:nvPr/>
        </p:nvSpPr>
        <p:spPr>
          <a:xfrm>
            <a:off x="4425961" y="2741998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 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1CD05-CD26-4691-8AFC-A49F5A09B272}"/>
              </a:ext>
            </a:extLst>
          </p:cNvPr>
          <p:cNvCxnSpPr/>
          <p:nvPr/>
        </p:nvCxnSpPr>
        <p:spPr>
          <a:xfrm>
            <a:off x="3396134" y="4121636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F3762-4494-4129-B3C6-E985192A2B28}"/>
              </a:ext>
            </a:extLst>
          </p:cNvPr>
          <p:cNvSpPr txBox="1"/>
          <p:nvPr/>
        </p:nvSpPr>
        <p:spPr>
          <a:xfrm>
            <a:off x="4083889" y="3769766"/>
            <a:ext cx="149380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my profile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FF9B3-47D5-4362-9463-76FC24182DC5}"/>
              </a:ext>
            </a:extLst>
          </p:cNvPr>
          <p:cNvCxnSpPr/>
          <p:nvPr/>
        </p:nvCxnSpPr>
        <p:spPr>
          <a:xfrm>
            <a:off x="3396134" y="4261999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6066E5-29ED-4547-AACB-F1CDE654A579}"/>
              </a:ext>
            </a:extLst>
          </p:cNvPr>
          <p:cNvSpPr txBox="1"/>
          <p:nvPr/>
        </p:nvSpPr>
        <p:spPr>
          <a:xfrm>
            <a:off x="4089382" y="4130162"/>
            <a:ext cx="1173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profile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1DDDF-BDB0-4B69-BB87-9FE8C20A1FDA}"/>
              </a:ext>
            </a:extLst>
          </p:cNvPr>
          <p:cNvCxnSpPr/>
          <p:nvPr/>
        </p:nvCxnSpPr>
        <p:spPr>
          <a:xfrm>
            <a:off x="3396134" y="5082042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A29EBF-8251-4162-AC2F-7BFCD80AF084}"/>
              </a:ext>
            </a:extLst>
          </p:cNvPr>
          <p:cNvSpPr txBox="1"/>
          <p:nvPr/>
        </p:nvSpPr>
        <p:spPr>
          <a:xfrm>
            <a:off x="4094500" y="4749464"/>
            <a:ext cx="124296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email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233891" y="2880728"/>
            <a:ext cx="4764434" cy="2988232"/>
            <a:chOff x="6099242" y="2710817"/>
            <a:chExt cx="4764434" cy="29882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30" idx="1"/>
              <a:endCxn id="29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42" idx="2"/>
              <a:endCxn id="29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30" idx="7"/>
              <a:endCxn id="43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36" idx="0"/>
              <a:endCxn id="30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35" idx="7"/>
              <a:endCxn id="30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31" idx="5"/>
              <a:endCxn id="35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31" idx="3"/>
              <a:endCxn id="40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40" idx="7"/>
              <a:endCxn id="30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33" idx="6"/>
              <a:endCxn id="30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40" idx="1"/>
              <a:endCxn id="33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39" idx="5"/>
              <a:endCxn id="32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32" idx="5"/>
              <a:endCxn id="38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32" idx="6"/>
              <a:endCxn id="40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38" idx="7"/>
              <a:endCxn id="40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46" idx="7"/>
              <a:endCxn id="32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41" idx="3"/>
              <a:endCxn id="45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33" idx="0"/>
              <a:endCxn id="34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34" idx="2"/>
              <a:endCxn id="41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34" idx="1"/>
              <a:endCxn id="44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34" idx="6"/>
              <a:endCxn id="29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37" idx="7"/>
              <a:endCxn id="35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33" idx="3"/>
              <a:endCxn id="32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34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Placeholder 10">
            <a:extLst>
              <a:ext uri="{FF2B5EF4-FFF2-40B4-BE49-F238E27FC236}">
                <a16:creationId xmlns:a16="http://schemas.microsoft.com/office/drawing/2014/main" id="{879FEC56-BAC7-442C-8463-1EA5031D4CF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12" r="612"/>
          <a:stretch>
            <a:fillRect/>
          </a:stretch>
        </p:blipFill>
        <p:spPr>
          <a:xfrm>
            <a:off x="314335" y="3690414"/>
            <a:ext cx="2863509" cy="2056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2690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6139508" y="2859331"/>
            <a:ext cx="1814391" cy="227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JavaScript applications – implicit grant and v2 endpoint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85332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634028" y="1763541"/>
            <a:ext cx="0" cy="490222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601137" y="1929418"/>
            <a:ext cx="81555" cy="4508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121019" y="1076434"/>
            <a:ext cx="5684778" cy="36072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6146957" y="1763541"/>
            <a:ext cx="0" cy="490222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6104362" y="1929418"/>
            <a:ext cx="78253" cy="4508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490222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89725" cy="45089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77191" y="2751909"/>
            <a:ext cx="4343400" cy="5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7451" y="4281536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807773" y="3144039"/>
            <a:ext cx="4343400" cy="10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59109" y="3045318"/>
            <a:ext cx="1246688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64658" y="3917491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99496" y="4449610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45281" y="4364011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755936" y="1461875"/>
            <a:ext cx="28223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76027" y="2420464"/>
            <a:ext cx="2793137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response_type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token&amp;client_id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20A40B-201D-482D-8973-DCFBF82635B0}"/>
              </a:ext>
            </a:extLst>
          </p:cNvPr>
          <p:cNvCxnSpPr/>
          <p:nvPr/>
        </p:nvCxnSpPr>
        <p:spPr>
          <a:xfrm>
            <a:off x="1821169" y="5117222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23A665-5CFB-4A62-8D5E-033B42800367}"/>
              </a:ext>
            </a:extLst>
          </p:cNvPr>
          <p:cNvSpPr txBox="1"/>
          <p:nvPr/>
        </p:nvSpPr>
        <p:spPr>
          <a:xfrm>
            <a:off x="6334782" y="4746877"/>
            <a:ext cx="321036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/v1.0/me/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sendMail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(access token)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1B9F8D-138C-45C6-BA24-FA2583CC5A02}"/>
              </a:ext>
            </a:extLst>
          </p:cNvPr>
          <p:cNvCxnSpPr/>
          <p:nvPr/>
        </p:nvCxnSpPr>
        <p:spPr>
          <a:xfrm>
            <a:off x="1893214" y="5317195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C1DA7DC-46E1-4530-877E-3F0C812B9C33}"/>
              </a:ext>
            </a:extLst>
          </p:cNvPr>
          <p:cNvSpPr txBox="1"/>
          <p:nvPr/>
        </p:nvSpPr>
        <p:spPr>
          <a:xfrm>
            <a:off x="1812516" y="5263832"/>
            <a:ext cx="1019895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202</a:t>
            </a:r>
          </a:p>
        </p:txBody>
      </p:sp>
    </p:spTree>
    <p:extLst>
      <p:ext uri="{BB962C8B-B14F-4D97-AF65-F5344CB8AC3E}">
        <p14:creationId xmlns:p14="http://schemas.microsoft.com/office/powerpoint/2010/main" val="33296986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831</Words>
  <Application>Microsoft Office PowerPoint</Application>
  <PresentationFormat>Custom</PresentationFormat>
  <Paragraphs>103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Building Microsoft Graph Applications</vt:lpstr>
      <vt:lpstr>Build a JavaScript application using Microsoft Graph </vt:lpstr>
      <vt:lpstr>Build a JavaScript application using Microsoft Graph </vt:lpstr>
      <vt:lpstr>Application registration</vt:lpstr>
      <vt:lpstr>MSAL Package Installation</vt:lpstr>
      <vt:lpstr>Application experience</vt:lpstr>
      <vt:lpstr>Overview of the sample</vt:lpstr>
      <vt:lpstr>JavaScript applications – implicit grant and v2 endpoint</vt:lpstr>
      <vt:lpstr>Demo</vt:lpstr>
      <vt:lpstr>Scenarios where this is useful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2017-08-28T09:19:31Z</dcterms:modified>
</cp:coreProperties>
</file>